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3" r:id="rId4"/>
    <p:sldId id="258" r:id="rId5"/>
    <p:sldId id="259" r:id="rId6"/>
    <p:sldId id="257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0200"/>
    <a:srgbClr val="FF7472"/>
    <a:srgbClr val="D184FC"/>
    <a:srgbClr val="FFBDC0"/>
    <a:srgbClr val="FF333C"/>
    <a:srgbClr val="FF52FC"/>
    <a:srgbClr val="550951"/>
    <a:srgbClr val="D834D0"/>
    <a:srgbClr val="0B42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8ABAAE-E672-344A-B434-3D1E7E9A6DA9}"/>
              </a:ext>
            </a:extLst>
          </p:cNvPr>
          <p:cNvSpPr txBox="1"/>
          <p:nvPr/>
        </p:nvSpPr>
        <p:spPr>
          <a:xfrm>
            <a:off x="9055510" y="5380672"/>
            <a:ext cx="4896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  Presented by : </a:t>
            </a:r>
            <a:r>
              <a:rPr lang="en-US" b="1" dirty="0">
                <a:solidFill>
                  <a:schemeClr val="bg1"/>
                </a:solidFill>
              </a:rPr>
              <a:t>Group 7</a:t>
            </a:r>
          </a:p>
          <a:p>
            <a:r>
              <a:rPr lang="en-US" dirty="0">
                <a:solidFill>
                  <a:schemeClr val="bg1"/>
                </a:solidFill>
              </a:rPr>
              <a:t>             Members : </a:t>
            </a:r>
          </a:p>
          <a:p>
            <a:r>
              <a:rPr lang="en-US" dirty="0">
                <a:solidFill>
                  <a:schemeClr val="bg1"/>
                </a:solidFill>
              </a:rPr>
              <a:t>Akshita Garg     Pranjal Grover</a:t>
            </a:r>
          </a:p>
          <a:p>
            <a:r>
              <a:rPr lang="en-US" dirty="0">
                <a:solidFill>
                  <a:schemeClr val="bg1"/>
                </a:solidFill>
              </a:rPr>
              <a:t>Rajas Thakur     Shivani </a:t>
            </a:r>
            <a:r>
              <a:rPr lang="en-US" dirty="0" err="1">
                <a:solidFill>
                  <a:schemeClr val="bg1"/>
                </a:solidFill>
              </a:rPr>
              <a:t>Tawde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Simran Gupta    Sneha Bhagwat </a:t>
            </a:r>
          </a:p>
        </p:txBody>
      </p:sp>
    </p:spTree>
    <p:extLst>
      <p:ext uri="{BB962C8B-B14F-4D97-AF65-F5344CB8AC3E}">
        <p14:creationId xmlns:p14="http://schemas.microsoft.com/office/powerpoint/2010/main" val="3736331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66971-65B6-4108-815F-E7C7E7CB4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Accidents caused by large trucks remain one of the leading causes of injuries and deaths in the United States.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Objective</a:t>
            </a:r>
            <a:r>
              <a:rPr lang="en-US" b="1" dirty="0">
                <a:solidFill>
                  <a:srgbClr val="FF0000"/>
                </a:solidFill>
              </a:rPr>
              <a:t> : To identify dangerous commercial truck drivers in California.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answer common business questions related to the trucking business, such as: Which truck has the highest risk factor based on geographic location and time?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meet the organizational goal of better understanding risk by analyzing trucking movement.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33A91E-2E5E-C647-A97E-5048C4915642}"/>
              </a:ext>
            </a:extLst>
          </p:cNvPr>
          <p:cNvSpPr/>
          <p:nvPr/>
        </p:nvSpPr>
        <p:spPr>
          <a:xfrm>
            <a:off x="3036180" y="536744"/>
            <a:ext cx="58836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5400" b="1" cap="none" spc="0" dirty="0">
                <a:ln w="22225">
                  <a:solidFill>
                    <a:srgbClr val="980200"/>
                  </a:solidFill>
                  <a:prstDash val="solid"/>
                </a:ln>
                <a:solidFill>
                  <a:srgbClr val="FF7472"/>
                </a:solidFill>
                <a:effectLst/>
              </a:rPr>
              <a:t>PROJECT OBJECTIVE</a:t>
            </a:r>
            <a:endParaRPr lang="en-US" sz="5400" b="1" cap="none" spc="0" dirty="0">
              <a:ln w="22225">
                <a:solidFill>
                  <a:srgbClr val="980200"/>
                </a:solidFill>
                <a:prstDash val="solid"/>
              </a:ln>
              <a:solidFill>
                <a:srgbClr val="FFBDC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3077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E3C58D2-9A32-5644-B3CD-76487A5ECFEC}"/>
              </a:ext>
            </a:extLst>
          </p:cNvPr>
          <p:cNvSpPr/>
          <p:nvPr/>
        </p:nvSpPr>
        <p:spPr>
          <a:xfrm>
            <a:off x="634183" y="189431"/>
            <a:ext cx="1015663" cy="6432595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rgbClr val="550951"/>
                  </a:solidFill>
                  <a:prstDash val="solid"/>
                </a:ln>
                <a:solidFill>
                  <a:srgbClr val="D834D0"/>
                </a:solidFill>
                <a:effectLst/>
              </a:rPr>
              <a:t>PROJECT  WORKFLOW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91520-F2E0-EC49-BFD1-DDB633CACC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83130" y="189431"/>
            <a:ext cx="9829800" cy="6432595"/>
          </a:xfrm>
          <a:prstGeom prst="rect">
            <a:avLst/>
          </a:prstGeom>
          <a:ln w="25400" cmpd="tri"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653437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Map">
            <a:extLst>
              <a:ext uri="{FF2B5EF4-FFF2-40B4-BE49-F238E27FC236}">
                <a16:creationId xmlns:a16="http://schemas.microsoft.com/office/drawing/2014/main" id="{C67DC80F-EFBA-4E05-86F3-058E1C370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3" t="-1068" r="13846" b="5289"/>
          <a:stretch/>
        </p:blipFill>
        <p:spPr>
          <a:xfrm>
            <a:off x="91984" y="51620"/>
            <a:ext cx="5588000" cy="6754760"/>
          </a:xfrm>
          <a:prstGeom prst="rect">
            <a:avLst/>
          </a:prstGeom>
          <a:ln w="25400" cmpd="dbl">
            <a:solidFill>
              <a:schemeClr val="accent2"/>
            </a:solidFill>
          </a:ln>
        </p:spPr>
      </p:pic>
      <p:pic>
        <p:nvPicPr>
          <p:cNvPr id="4" name="slide2" descr="Risky Drivers">
            <a:extLst>
              <a:ext uri="{FF2B5EF4-FFF2-40B4-BE49-F238E27FC236}">
                <a16:creationId xmlns:a16="http://schemas.microsoft.com/office/drawing/2014/main" id="{CBFAB7F6-231B-AE4E-B4CE-7061D0D88F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29" b="8"/>
          <a:stretch/>
        </p:blipFill>
        <p:spPr>
          <a:xfrm>
            <a:off x="4463172" y="1348532"/>
            <a:ext cx="7238637" cy="5134002"/>
          </a:xfrm>
          <a:prstGeom prst="rect">
            <a:avLst/>
          </a:prstGeom>
          <a:noFill/>
          <a:ln w="25400" cap="flat" cmpd="tri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</p:pic>
      <p:pic>
        <p:nvPicPr>
          <p:cNvPr id="10" name="slide2" descr="Risky Drivers">
            <a:extLst>
              <a:ext uri="{FF2B5EF4-FFF2-40B4-BE49-F238E27FC236}">
                <a16:creationId xmlns:a16="http://schemas.microsoft.com/office/drawing/2014/main" id="{C9EDB17A-54E6-5B4C-9D5A-FC6CB0B745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11" t="8524" r="29" b="77474"/>
          <a:stretch/>
        </p:blipFill>
        <p:spPr>
          <a:xfrm>
            <a:off x="6445758" y="103239"/>
            <a:ext cx="4888484" cy="1091380"/>
          </a:xfrm>
          <a:prstGeom prst="rect">
            <a:avLst/>
          </a:prstGeom>
        </p:spPr>
      </p:pic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CCCC41AB-14F2-7343-8277-51C209D8B4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19" y="5262064"/>
            <a:ext cx="2078337" cy="122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Risky Drivers Cause of Accident">
            <a:extLst>
              <a:ext uri="{FF2B5EF4-FFF2-40B4-BE49-F238E27FC236}">
                <a16:creationId xmlns:a16="http://schemas.microsoft.com/office/drawing/2014/main" id="{8578DA3C-8237-4498-9BFF-556DAB260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65" b="-1796"/>
          <a:stretch/>
        </p:blipFill>
        <p:spPr>
          <a:xfrm>
            <a:off x="6204158" y="87025"/>
            <a:ext cx="5834674" cy="6683949"/>
          </a:xfrm>
          <a:prstGeom prst="rect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</p:pic>
      <p:pic>
        <p:nvPicPr>
          <p:cNvPr id="3" name="slide5" descr="Number of events per model">
            <a:extLst>
              <a:ext uri="{FF2B5EF4-FFF2-40B4-BE49-F238E27FC236}">
                <a16:creationId xmlns:a16="http://schemas.microsoft.com/office/drawing/2014/main" id="{C0D29CBD-2B3D-D946-892A-4ED7B19BA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06" b="5898"/>
          <a:stretch/>
        </p:blipFill>
        <p:spPr>
          <a:xfrm>
            <a:off x="153168" y="87025"/>
            <a:ext cx="5834676" cy="6683949"/>
          </a:xfrm>
          <a:prstGeom prst="rect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Project Dashboard">
            <a:extLst>
              <a:ext uri="{FF2B5EF4-FFF2-40B4-BE49-F238E27FC236}">
                <a16:creationId xmlns:a16="http://schemas.microsoft.com/office/drawing/2014/main" id="{0F6F5479-AE9B-40A2-B394-BAC5EDEA7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97" y="68877"/>
            <a:ext cx="9487406" cy="6720246"/>
          </a:xfrm>
          <a:prstGeom prst="rect">
            <a:avLst/>
          </a:prstGeom>
          <a:ln w="31750" cmpd="tri">
            <a:solidFill>
              <a:schemeClr val="accent2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A64BF79-E899-E24F-8991-B9BBD3F2914A}"/>
              </a:ext>
            </a:extLst>
          </p:cNvPr>
          <p:cNvSpPr/>
          <p:nvPr/>
        </p:nvSpPr>
        <p:spPr>
          <a:xfrm rot="5400000">
            <a:off x="-2337264" y="2967335"/>
            <a:ext cx="6001643" cy="923330"/>
          </a:xfrm>
          <a:prstGeom prst="rect">
            <a:avLst/>
          </a:prstGeom>
          <a:noFill/>
        </p:spPr>
        <p:txBody>
          <a:bodyPr vert="vert270"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P</a:t>
            </a:r>
          </a:p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RO</a:t>
            </a:r>
          </a:p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J</a:t>
            </a:r>
          </a:p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E</a:t>
            </a:r>
          </a:p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C</a:t>
            </a:r>
          </a:p>
          <a:p>
            <a:pPr algn="ctr"/>
            <a:r>
              <a:rPr lang="en-US" sz="5400" b="1" cap="none" spc="0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  <a:effectLst/>
              </a:rPr>
              <a:t>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64BF79-E899-E24F-8991-B9BBD3F2914A}"/>
              </a:ext>
            </a:extLst>
          </p:cNvPr>
          <p:cNvSpPr/>
          <p:nvPr/>
        </p:nvSpPr>
        <p:spPr>
          <a:xfrm rot="5400000">
            <a:off x="7922169" y="3174580"/>
            <a:ext cx="7109639" cy="613946"/>
          </a:xfrm>
          <a:prstGeom prst="rect">
            <a:avLst/>
          </a:prstGeom>
          <a:noFill/>
        </p:spPr>
        <p:txBody>
          <a:bodyPr vert="vert270" wrap="square" lIns="91440" tIns="45720" rIns="91440" bIns="4572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D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A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S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H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B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O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A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R</a:t>
            </a:r>
          </a:p>
          <a:p>
            <a:pPr algn="ctr"/>
            <a:r>
              <a:rPr lang="en-US" sz="5000" b="1" dirty="0">
                <a:ln w="12700" cmpd="sng">
                  <a:solidFill>
                    <a:srgbClr val="002060"/>
                  </a:solidFill>
                  <a:prstDash val="solid"/>
                </a:ln>
                <a:gradFill>
                  <a:gsLst>
                    <a:gs pos="0">
                      <a:srgbClr val="00B050">
                        <a:lumMod val="53000"/>
                        <a:lumOff val="47000"/>
                      </a:srgbClr>
                    </a:gs>
                    <a:gs pos="56000">
                      <a:schemeClr val="accent5"/>
                    </a:gs>
                    <a:gs pos="100000">
                      <a:srgbClr val="00B0F0"/>
                    </a:gs>
                  </a:gsLst>
                  <a:lin ang="5400000"/>
                </a:gra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838289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FED8B60-6610-E548-8F56-D79D24C0A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295" y="44234"/>
            <a:ext cx="10156723" cy="6769531"/>
          </a:xfrm>
          <a:prstGeom prst="rect">
            <a:avLst/>
          </a:prstGeom>
          <a:ln w="25400" cmpd="tri">
            <a:solidFill>
              <a:srgbClr val="00206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07A3A71-C025-8443-AC59-70A8FFD6996C}"/>
              </a:ext>
            </a:extLst>
          </p:cNvPr>
          <p:cNvSpPr/>
          <p:nvPr/>
        </p:nvSpPr>
        <p:spPr>
          <a:xfrm>
            <a:off x="368712" y="188304"/>
            <a:ext cx="1015663" cy="6481390"/>
          </a:xfrm>
          <a:prstGeom prst="rect">
            <a:avLst/>
          </a:prstGeom>
          <a:noFill/>
        </p:spPr>
        <p:txBody>
          <a:bodyPr vert="vert270"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rgbClr val="550951"/>
                  </a:solidFill>
                  <a:prstDash val="solid"/>
                </a:ln>
                <a:solidFill>
                  <a:srgbClr val="D834D0"/>
                </a:solidFill>
                <a:effectLst/>
              </a:rPr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4058683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115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Project_Final</dc:title>
  <dc:creator/>
  <cp:lastModifiedBy>Garg, Akshita</cp:lastModifiedBy>
  <cp:revision>16</cp:revision>
  <dcterms:created xsi:type="dcterms:W3CDTF">2020-04-24T06:05:49Z</dcterms:created>
  <dcterms:modified xsi:type="dcterms:W3CDTF">2020-04-24T19:42:46Z</dcterms:modified>
</cp:coreProperties>
</file>

<file path=docProps/thumbnail.jpeg>
</file>